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56500" cy="10693400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79A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91067" autoAdjust="0"/>
  </p:normalViewPr>
  <p:slideViewPr>
    <p:cSldViewPr>
      <p:cViewPr>
        <p:scale>
          <a:sx n="150" d="100"/>
          <a:sy n="150" d="100"/>
        </p:scale>
        <p:origin x="1584" y="120"/>
      </p:cViewPr>
      <p:guideLst>
        <p:guide orient="horz" pos="3368"/>
        <p:guide pos="2381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383AE-79D1-41B2-94A2-641D3474F23D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7AC13-0535-4022-8F4A-4A6476C0181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7750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AC13-0535-4022-8F4A-4A6476C01810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9876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AC13-0535-4022-8F4A-4A6476C01810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835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740" y="3321887"/>
            <a:ext cx="6423025" cy="22921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33475" y="6059595"/>
            <a:ext cx="5289550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15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131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5478464" y="428232"/>
            <a:ext cx="1700213" cy="912404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77825" y="428232"/>
            <a:ext cx="4974696" cy="912404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723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862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6913" y="6871502"/>
            <a:ext cx="6423025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96913" y="4532321"/>
            <a:ext cx="6423025" cy="233918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837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77825" y="2495128"/>
            <a:ext cx="3337454" cy="7057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841221" y="2495128"/>
            <a:ext cx="3337454" cy="7057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61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77826" y="2393639"/>
            <a:ext cx="3338766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77826" y="3391194"/>
            <a:ext cx="3338766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838598" y="2393639"/>
            <a:ext cx="3340078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838598" y="3391194"/>
            <a:ext cx="3340078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680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217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064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7" y="425757"/>
            <a:ext cx="2486037" cy="18119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54384" y="425758"/>
            <a:ext cx="4224293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77827" y="2237694"/>
            <a:ext cx="2486037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348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1127" y="7485381"/>
            <a:ext cx="4533900" cy="8836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481127" y="955477"/>
            <a:ext cx="4533900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481127" y="8369071"/>
            <a:ext cx="4533900" cy="1254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726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77826" y="428232"/>
            <a:ext cx="6800850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77826" y="2495128"/>
            <a:ext cx="6800850" cy="7057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77825" y="9911198"/>
            <a:ext cx="17631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2E898-E3FD-4D32-940B-3AAB6237A088}" type="datetimeFigureOut">
              <a:rPr lang="nl-NL" smtClean="0"/>
              <a:t>7-12-2023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581804" y="9911198"/>
            <a:ext cx="2392892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415492" y="9911198"/>
            <a:ext cx="17631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E3795-F86E-4DA2-AF09-B7420322E15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482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mailto:XXXX@cdle.be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www.cliniquesdeleurope.be/fr/labo-compendium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mailto:XXXX@cdle.be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www.cliniquesdeleurope.be/fr/labo-compendium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11"/>
          <p:cNvSpPr txBox="1">
            <a:spLocks/>
          </p:cNvSpPr>
          <p:nvPr/>
        </p:nvSpPr>
        <p:spPr>
          <a:xfrm>
            <a:off x="1477355" y="187072"/>
            <a:ext cx="5884036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fr-BE" sz="1600" b="1" dirty="0">
                <a:latin typeface="+mn-lt"/>
              </a:rPr>
              <a:t>FICHE POUR COMMANDE DE MATERIELS DE PRELEVEMENTS:</a:t>
            </a:r>
            <a:r>
              <a:rPr lang="fr-BE" sz="2000" b="1" dirty="0">
                <a:latin typeface="+mn-lt"/>
              </a:rPr>
              <a:t> </a:t>
            </a:r>
            <a:r>
              <a:rPr lang="fr-BE" sz="1600" dirty="0">
                <a:latin typeface="+mn-lt"/>
              </a:rPr>
              <a:t>MEDECINS EXTERNES</a:t>
            </a:r>
            <a:endParaRPr lang="fr-BE" sz="2000" dirty="0">
              <a:latin typeface="+mn-lt"/>
            </a:endParaRPr>
          </a:p>
        </p:txBody>
      </p:sp>
      <p:pic>
        <p:nvPicPr>
          <p:cNvPr id="58" name="Afbeelding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5" y="19636"/>
            <a:ext cx="1175205" cy="1175205"/>
          </a:xfrm>
          <a:prstGeom prst="rect">
            <a:avLst/>
          </a:prstGeom>
        </p:spPr>
      </p:pic>
      <p:sp>
        <p:nvSpPr>
          <p:cNvPr id="67" name="object 4"/>
          <p:cNvSpPr/>
          <p:nvPr/>
        </p:nvSpPr>
        <p:spPr>
          <a:xfrm>
            <a:off x="7489435" y="0"/>
            <a:ext cx="70874" cy="10692073"/>
          </a:xfrm>
          <a:custGeom>
            <a:avLst/>
            <a:gdLst/>
            <a:ahLst/>
            <a:cxnLst/>
            <a:rect l="l" t="t" r="r" b="b"/>
            <a:pathLst>
              <a:path w="141604" h="7606030">
                <a:moveTo>
                  <a:pt x="0" y="7605960"/>
                </a:moveTo>
                <a:lnTo>
                  <a:pt x="141439" y="7605960"/>
                </a:lnTo>
                <a:lnTo>
                  <a:pt x="141439" y="0"/>
                </a:lnTo>
                <a:lnTo>
                  <a:pt x="0" y="0"/>
                </a:lnTo>
                <a:lnTo>
                  <a:pt x="0" y="7605960"/>
                </a:lnTo>
                <a:close/>
              </a:path>
            </a:pathLst>
          </a:cu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22"/>
          <p:cNvSpPr txBox="1"/>
          <p:nvPr/>
        </p:nvSpPr>
        <p:spPr>
          <a:xfrm>
            <a:off x="220130" y="1922366"/>
            <a:ext cx="7038570" cy="3129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2700" rIns="0" bIns="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BE" sz="950" dirty="0"/>
              <a:t>Pour plus d’informations concernant les prélèvements : Compendium avec </a:t>
            </a:r>
            <a:r>
              <a:rPr lang="fr-BE" sz="950" u="sng" dirty="0"/>
              <a:t>le manuel de prélèvement </a:t>
            </a:r>
            <a:r>
              <a:rPr lang="fr-BE" sz="950" dirty="0"/>
              <a:t>(</a:t>
            </a:r>
            <a:r>
              <a:rPr lang="fr-BE" sz="1000" dirty="0">
                <a:hlinkClick r:id="rId4"/>
              </a:rPr>
              <a:t>https://www.cliniquesdeleurope.be/fr/labo-compendium</a:t>
            </a:r>
            <a:r>
              <a:rPr lang="nl-NL" sz="1000" dirty="0"/>
              <a:t>)</a:t>
            </a:r>
            <a:endParaRPr lang="nl-NL" sz="950" dirty="0"/>
          </a:p>
        </p:txBody>
      </p:sp>
      <p:sp>
        <p:nvSpPr>
          <p:cNvPr id="64" name="Rechthoek 63"/>
          <p:cNvSpPr/>
          <p:nvPr/>
        </p:nvSpPr>
        <p:spPr>
          <a:xfrm>
            <a:off x="3627560" y="4630210"/>
            <a:ext cx="553904" cy="245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600" u="sng" dirty="0">
              <a:solidFill>
                <a:schemeClr val="tx1"/>
              </a:solidFill>
            </a:endParaRPr>
          </a:p>
        </p:txBody>
      </p:sp>
      <p:sp>
        <p:nvSpPr>
          <p:cNvPr id="85" name="Rechthoek 84"/>
          <p:cNvSpPr/>
          <p:nvPr/>
        </p:nvSpPr>
        <p:spPr>
          <a:xfrm>
            <a:off x="2262726" y="5101103"/>
            <a:ext cx="553904" cy="245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600" u="sng" dirty="0">
              <a:solidFill>
                <a:schemeClr val="tx1"/>
              </a:solidFill>
            </a:endParaRPr>
          </a:p>
        </p:txBody>
      </p:sp>
      <p:graphicFrame>
        <p:nvGraphicFramePr>
          <p:cNvPr id="117" name="Tabel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901276"/>
              </p:ext>
            </p:extLst>
          </p:nvPr>
        </p:nvGraphicFramePr>
        <p:xfrm>
          <a:off x="220130" y="2305567"/>
          <a:ext cx="7038570" cy="23604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53307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  <a:gridCol w="2675152">
                  <a:extLst>
                    <a:ext uri="{9D8B030D-6E8A-4147-A177-3AD203B41FA5}">
                      <a16:colId xmlns:a16="http://schemas.microsoft.com/office/drawing/2014/main" val="1981669"/>
                    </a:ext>
                  </a:extLst>
                </a:gridCol>
                <a:gridCol w="2410111">
                  <a:extLst>
                    <a:ext uri="{9D8B030D-6E8A-4147-A177-3AD203B41FA5}">
                      <a16:colId xmlns:a16="http://schemas.microsoft.com/office/drawing/2014/main" val="2604328697"/>
                    </a:ext>
                  </a:extLst>
                </a:gridCol>
              </a:tblGrid>
              <a:tr h="2486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BE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Tubes de sang</a:t>
                      </a:r>
                      <a:endParaRPr lang="fr-BE" sz="12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2486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Tubes pédiatrique ? OUI – NON 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840262"/>
                  </a:ext>
                </a:extLst>
              </a:tr>
              <a:tr h="248668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couleur 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Destination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6841"/>
                  </a:ext>
                </a:extLst>
              </a:tr>
              <a:tr h="240441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Mauve (set de </a:t>
                      </a:r>
                      <a:r>
                        <a:rPr lang="nl-B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tubes)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Hématologie, analyses génétiques 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4135093216"/>
                  </a:ext>
                </a:extLst>
              </a:tr>
              <a:tr h="263809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Bleu (set de </a:t>
                      </a:r>
                      <a:r>
                        <a:rPr lang="nl-B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tubes)</a:t>
                      </a:r>
                    </a:p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Hémostase, bilan de thrombophilie 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382987409"/>
                  </a:ext>
                </a:extLst>
              </a:tr>
              <a:tr h="257991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Rouge (set de </a:t>
                      </a:r>
                      <a:r>
                        <a:rPr lang="nl-B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tubes)</a:t>
                      </a:r>
                    </a:p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Chimie, sérologies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698071514"/>
                  </a:ext>
                </a:extLst>
              </a:tr>
              <a:tr h="248668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Gris  (set de </a:t>
                      </a:r>
                      <a:r>
                        <a:rPr lang="nl-B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tubes)</a:t>
                      </a:r>
                    </a:p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Glycémie 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3803384794"/>
                  </a:ext>
                </a:extLst>
              </a:tr>
              <a:tr h="248668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Bleu foncé  (set de </a:t>
                      </a:r>
                      <a:r>
                        <a:rPr lang="nl-B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tubes)</a:t>
                      </a:r>
                    </a:p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Eléments traces (oligo-éléments) 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813382235"/>
                  </a:ext>
                </a:extLst>
              </a:tr>
              <a:tr h="248668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 DPNI ( set de </a:t>
                      </a:r>
                      <a:r>
                        <a:rPr lang="nl-B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nl-BE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tubes)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DPNI / NIPT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0299116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1331A7C-FD04-490F-A0DE-41DD89074B60}"/>
              </a:ext>
            </a:extLst>
          </p:cNvPr>
          <p:cNvSpPr/>
          <p:nvPr/>
        </p:nvSpPr>
        <p:spPr>
          <a:xfrm>
            <a:off x="1182120" y="78248"/>
            <a:ext cx="6274941" cy="7416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47DE581-26D8-46D2-B035-FCCB39BBCF46}"/>
              </a:ext>
            </a:extLst>
          </p:cNvPr>
          <p:cNvSpPr/>
          <p:nvPr/>
        </p:nvSpPr>
        <p:spPr>
          <a:xfrm>
            <a:off x="1182120" y="873391"/>
            <a:ext cx="6274941" cy="23542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dirty="0">
                <a:solidFill>
                  <a:srgbClr val="FF0000"/>
                </a:solidFill>
              </a:rPr>
              <a:t>Merci de renvoyer de formulaire par mail </a:t>
            </a:r>
            <a:r>
              <a:rPr lang="fr-BE" sz="1000" dirty="0" smtClean="0">
                <a:solidFill>
                  <a:srgbClr val="FF0000"/>
                </a:solidFill>
                <a:hlinkClick r:id="rId5"/>
              </a:rPr>
              <a:t>labosecr.se@europehospitals.be</a:t>
            </a:r>
            <a:r>
              <a:rPr lang="fr-BE" sz="1000" dirty="0" smtClean="0">
                <a:solidFill>
                  <a:srgbClr val="FF0000"/>
                </a:solidFill>
              </a:rPr>
              <a:t> </a:t>
            </a:r>
            <a:r>
              <a:rPr lang="fr-BE" sz="1000" dirty="0">
                <a:solidFill>
                  <a:srgbClr val="FF0000"/>
                </a:solidFill>
              </a:rPr>
              <a:t>ou de le déposer dans votre boite à lettre 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0B414485-9B9D-4890-A439-8AB262BAC1DD}"/>
              </a:ext>
            </a:extLst>
          </p:cNvPr>
          <p:cNvSpPr txBox="1"/>
          <p:nvPr/>
        </p:nvSpPr>
        <p:spPr>
          <a:xfrm>
            <a:off x="98720" y="1366516"/>
            <a:ext cx="6730541" cy="549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Commande pour le Docteur.............................................................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Secrétaire / Contact .........................................................................        Date et Heure : ...........................</a:t>
            </a:r>
          </a:p>
        </p:txBody>
      </p:sp>
      <p:graphicFrame>
        <p:nvGraphicFramePr>
          <p:cNvPr id="83" name="Tabel 71">
            <a:extLst>
              <a:ext uri="{FF2B5EF4-FFF2-40B4-BE49-F238E27FC236}">
                <a16:creationId xmlns:a16="http://schemas.microsoft.com/office/drawing/2014/main" id="{D7C439EF-A1A3-4AAB-94C2-60D2539D1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187908"/>
              </p:ext>
            </p:extLst>
          </p:nvPr>
        </p:nvGraphicFramePr>
        <p:xfrm>
          <a:off x="241800" y="4744748"/>
          <a:ext cx="7038570" cy="27392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1936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981669"/>
                    </a:ext>
                  </a:extLst>
                </a:gridCol>
                <a:gridCol w="2400330">
                  <a:extLst>
                    <a:ext uri="{9D8B030D-6E8A-4147-A177-3AD203B41FA5}">
                      <a16:colId xmlns:a16="http://schemas.microsoft.com/office/drawing/2014/main" val="2604328697"/>
                    </a:ext>
                  </a:extLst>
                </a:gridCol>
              </a:tblGrid>
              <a:tr h="19182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nl-BE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BE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Matériel de prélèvement</a:t>
                      </a:r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r>
                        <a:rPr lang="fr-BE" sz="800" b="0" u="none" strike="noStrike" baseline="30000" dirty="0">
                          <a:solidFill>
                            <a:srgbClr val="000000"/>
                          </a:solidFill>
                          <a:effectLst/>
                        </a:rPr>
                        <a:t>er</a:t>
                      </a:r>
                      <a:r>
                        <a:rPr lang="fr-BE" sz="8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mesure </a:t>
                      </a:r>
                      <a:r>
                        <a:rPr lang="fr-BE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:</a:t>
                      </a:r>
                      <a:r>
                        <a:rPr lang="fr-BE" sz="8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fr-BE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…………………………………....</a:t>
                      </a:r>
                      <a:endParaRPr lang="fr-BE" sz="8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245564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Dénomination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Conditionnement 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6841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Aiguilles vertes 21G (=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Boite de 100 pièces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5093216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Butterfly vert 21G (=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Boite de 100 pièces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2987409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Butterfly bleu 23G (= fin)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Boite de 100 pièces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8071514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Holder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(Corps de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prélèvement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Boite de 100 pièces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3384794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Sparadraps rond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Boite de 500 pièces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3382235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Tampons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alcool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Boite de 100 pièces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9001943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Sachets en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plastique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Sachet de 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3178975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Poubelle</a:t>
                      </a:r>
                      <a:r>
                        <a:rPr lang="nl-BE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baseline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jaune</a:t>
                      </a:r>
                      <a:r>
                        <a:rPr lang="nl-BE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nl-BE" sz="9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onteneur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à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aiguilles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 pièce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8836620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Poubelle</a:t>
                      </a:r>
                      <a:r>
                        <a:rPr lang="nl-BE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baseline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jaune</a:t>
                      </a:r>
                      <a:r>
                        <a:rPr lang="nl-BE" sz="9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nl-BE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 pièce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0880665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Feuille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demande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générale 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bloc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577817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Feuille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demande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bactériologie 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bloc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7587494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Gants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NITRILE (latex free):</a:t>
                      </a:r>
                      <a:r>
                        <a:rPr lang="nl-BE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 – M – L 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boite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2232049"/>
                  </a:ext>
                </a:extLst>
              </a:tr>
            </a:tbl>
          </a:graphicData>
        </a:graphic>
      </p:graphicFrame>
      <p:graphicFrame>
        <p:nvGraphicFramePr>
          <p:cNvPr id="88" name="Tabel 71">
            <a:extLst>
              <a:ext uri="{FF2B5EF4-FFF2-40B4-BE49-F238E27FC236}">
                <a16:creationId xmlns:a16="http://schemas.microsoft.com/office/drawing/2014/main" id="{E92D6FF6-1F4D-4034-81D0-0C6FA2DAA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81305"/>
              </p:ext>
            </p:extLst>
          </p:nvPr>
        </p:nvGraphicFramePr>
        <p:xfrm>
          <a:off x="4254068" y="7562695"/>
          <a:ext cx="2972962" cy="17567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4121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  <a:gridCol w="1718841">
                  <a:extLst>
                    <a:ext uri="{9D8B030D-6E8A-4147-A177-3AD203B41FA5}">
                      <a16:colId xmlns:a16="http://schemas.microsoft.com/office/drawing/2014/main" val="1981669"/>
                    </a:ext>
                  </a:extLst>
                </a:gridCol>
              </a:tblGrid>
              <a:tr h="1203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Urines </a:t>
                      </a:r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116025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Dénomination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6841"/>
                  </a:ext>
                </a:extLst>
              </a:tr>
              <a:tr h="273465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 </a:t>
                      </a:r>
                      <a:r>
                        <a:rPr lang="nl-B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urines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4135093216"/>
                  </a:ext>
                </a:extLst>
              </a:tr>
              <a:tr h="826344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nl-BE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Kit à urines: 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x 100 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Beiges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: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sédiments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x 100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Verts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olive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: cultures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x 100 Canule</a:t>
                      </a:r>
                      <a:r>
                        <a:rPr lang="nl-BE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transfert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382987409"/>
                  </a:ext>
                </a:extLst>
              </a:tr>
              <a:tr h="126274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 à urine de 24h</a:t>
                      </a:r>
                      <a:r>
                        <a:rPr lang="nl-BE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nl-BE" sz="900" b="0" i="0" u="none" strike="noStrike" baseline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brun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698071514"/>
                  </a:ext>
                </a:extLst>
              </a:tr>
              <a:tr h="193861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 à urine de 24h (</a:t>
                      </a:r>
                      <a:r>
                        <a:rPr lang="nl-B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acidifiée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(vert)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3803384794"/>
                  </a:ext>
                </a:extLst>
              </a:tr>
            </a:tbl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F946D755-A493-4437-B1B6-49B95740B7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0361" y="3065275"/>
            <a:ext cx="169342" cy="19293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AA754C1D-18F9-4AC1-BF0B-C8392C014C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1845" y="3321579"/>
            <a:ext cx="176767" cy="189043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219BD073-044F-48B6-B785-59D06FE36F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3734" y="3869104"/>
            <a:ext cx="212926" cy="22018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A9E025A-8F3F-4142-8EA6-4B597FCDE5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2650361" y="4154241"/>
            <a:ext cx="195966" cy="220186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6AC75D61-2E5F-45ED-9EB1-E9826B3A2A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2655564" y="3579608"/>
            <a:ext cx="149328" cy="189043"/>
          </a:xfrm>
          <a:prstGeom prst="rect">
            <a:avLst/>
          </a:prstGeom>
        </p:spPr>
      </p:pic>
      <p:graphicFrame>
        <p:nvGraphicFramePr>
          <p:cNvPr id="98" name="Tabel 71">
            <a:extLst>
              <a:ext uri="{FF2B5EF4-FFF2-40B4-BE49-F238E27FC236}">
                <a16:creationId xmlns:a16="http://schemas.microsoft.com/office/drawing/2014/main" id="{3E900AE2-279F-47C5-B3EC-FC70A7A08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141790"/>
              </p:ext>
            </p:extLst>
          </p:nvPr>
        </p:nvGraphicFramePr>
        <p:xfrm>
          <a:off x="4215996" y="9483206"/>
          <a:ext cx="2998064" cy="115707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98064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</a:tblGrid>
              <a:tr h="161978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Autres demandes ? </a:t>
                      </a:r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982408">
                <a:tc>
                  <a:txBody>
                    <a:bodyPr/>
                    <a:lstStyle/>
                    <a:p>
                      <a:pPr algn="ctr" fontAlgn="ctr"/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505960"/>
                  </a:ext>
                </a:extLst>
              </a:tr>
            </a:tbl>
          </a:graphicData>
        </a:graphic>
      </p:graphicFrame>
      <p:graphicFrame>
        <p:nvGraphicFramePr>
          <p:cNvPr id="26" name="Tabel 71">
            <a:extLst>
              <a:ext uri="{FF2B5EF4-FFF2-40B4-BE49-F238E27FC236}">
                <a16:creationId xmlns:a16="http://schemas.microsoft.com/office/drawing/2014/main" id="{41706249-30EA-480C-BD57-B9C04561E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726742"/>
              </p:ext>
            </p:extLst>
          </p:nvPr>
        </p:nvGraphicFramePr>
        <p:xfrm>
          <a:off x="231813" y="7579729"/>
          <a:ext cx="3741805" cy="29265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6186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  <a:gridCol w="612157">
                  <a:extLst>
                    <a:ext uri="{9D8B030D-6E8A-4147-A177-3AD203B41FA5}">
                      <a16:colId xmlns:a16="http://schemas.microsoft.com/office/drawing/2014/main" val="1948747920"/>
                    </a:ext>
                  </a:extLst>
                </a:gridCol>
                <a:gridCol w="2693462">
                  <a:extLst>
                    <a:ext uri="{9D8B030D-6E8A-4147-A177-3AD203B41FA5}">
                      <a16:colId xmlns:a16="http://schemas.microsoft.com/office/drawing/2014/main" val="1981669"/>
                    </a:ext>
                  </a:extLst>
                </a:gridCol>
              </a:tblGrid>
              <a:tr h="16377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BE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Microbiologie</a:t>
                      </a:r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239655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Quantité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Dénomination</a:t>
                      </a: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6841"/>
                  </a:ext>
                </a:extLst>
              </a:tr>
              <a:tr h="506729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Ecouvillon</a:t>
                      </a:r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ROSE «</a:t>
                      </a:r>
                      <a:r>
                        <a:rPr lang="nl-B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</a:t>
                      </a:r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</a:t>
                      </a:r>
                    </a:p>
                    <a:p>
                      <a:pPr algn="ctr" fontAlgn="ctr"/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Frottis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de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gorge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(ORL),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frottis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de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plaie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,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frottis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vaginaux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: culture + PCR chlamydia-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gono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4135093216"/>
                  </a:ext>
                </a:extLst>
              </a:tr>
              <a:tr h="506729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Ecouvillon</a:t>
                      </a:r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ORANGE «fin»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Frottis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naso-pharyngé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: PCR virus respiratoire (COVID, RSV, Influenza),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frottis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urétraux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,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frottis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oreilles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moyennes 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382987409"/>
                  </a:ext>
                </a:extLst>
              </a:tr>
              <a:tr h="417500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KIT screening STREPTO B</a:t>
                      </a:r>
                    </a:p>
                    <a:p>
                      <a:pPr algn="ctr" fontAlgn="ctr"/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Frottis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vaginal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+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rectal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698071514"/>
                  </a:ext>
                </a:extLst>
              </a:tr>
              <a:tr h="357856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FROTTIS UTM</a:t>
                      </a:r>
                    </a:p>
                    <a:p>
                      <a:pPr algn="ctr" fontAlgn="ctr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Herpes simplex 1-2(HSV): culture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3803384794"/>
                  </a:ext>
                </a:extLst>
              </a:tr>
              <a:tr h="357856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 STERILE </a:t>
                      </a:r>
                    </a:p>
                    <a:p>
                      <a:pPr algn="ctr" fontAlgn="ctr"/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Exptecto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phanères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liquides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divers, </a:t>
                      </a:r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stérilets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biopsies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813382235"/>
                  </a:ext>
                </a:extLst>
              </a:tr>
              <a:tr h="298214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 SELLES 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639001943"/>
                  </a:ext>
                </a:extLst>
              </a:tr>
            </a:tbl>
          </a:graphicData>
        </a:graphic>
      </p:graphicFrame>
      <p:pic>
        <p:nvPicPr>
          <p:cNvPr id="27" name="Picture 3">
            <a:extLst>
              <a:ext uri="{FF2B5EF4-FFF2-40B4-BE49-F238E27FC236}">
                <a16:creationId xmlns:a16="http://schemas.microsoft.com/office/drawing/2014/main" id="{46810044-C7A9-4BFA-BD2C-BF394F2F9F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5922" y="8080654"/>
            <a:ext cx="260528" cy="385249"/>
          </a:xfrm>
          <a:prstGeom prst="rect">
            <a:avLst/>
          </a:prstGeom>
        </p:spPr>
      </p:pic>
      <p:pic>
        <p:nvPicPr>
          <p:cNvPr id="28" name="Picture 4">
            <a:extLst>
              <a:ext uri="{FF2B5EF4-FFF2-40B4-BE49-F238E27FC236}">
                <a16:creationId xmlns:a16="http://schemas.microsoft.com/office/drawing/2014/main" id="{0CCCD91C-74E7-40CD-B97B-D9BFE51BBB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1071" y="8630047"/>
            <a:ext cx="272331" cy="385249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F5368FE5-5307-453E-9A94-A795F3107E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1071" y="9111014"/>
            <a:ext cx="311566" cy="369532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458BE0F9-AD5F-4E75-A7A4-E9FA652DF3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97930" y="9534576"/>
            <a:ext cx="127933" cy="263062"/>
          </a:xfrm>
          <a:prstGeom prst="rect">
            <a:avLst/>
          </a:prstGeom>
        </p:spPr>
      </p:pic>
      <p:pic>
        <p:nvPicPr>
          <p:cNvPr id="31" name="Picture 5">
            <a:extLst>
              <a:ext uri="{FF2B5EF4-FFF2-40B4-BE49-F238E27FC236}">
                <a16:creationId xmlns:a16="http://schemas.microsoft.com/office/drawing/2014/main" id="{C254A4FF-8C83-4AE2-9E1F-19E745F754E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97930" y="9893356"/>
            <a:ext cx="231910" cy="263062"/>
          </a:xfrm>
          <a:prstGeom prst="rect">
            <a:avLst/>
          </a:prstGeom>
        </p:spPr>
      </p:pic>
      <p:pic>
        <p:nvPicPr>
          <p:cNvPr id="32" name="Picture 2">
            <a:extLst>
              <a:ext uri="{FF2B5EF4-FFF2-40B4-BE49-F238E27FC236}">
                <a16:creationId xmlns:a16="http://schemas.microsoft.com/office/drawing/2014/main" id="{AF3EFB13-9AB8-4B40-97CE-BF662493C5C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flipH="1">
            <a:off x="921662" y="10222292"/>
            <a:ext cx="164788" cy="27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11"/>
          <p:cNvSpPr txBox="1">
            <a:spLocks/>
          </p:cNvSpPr>
          <p:nvPr/>
        </p:nvSpPr>
        <p:spPr>
          <a:xfrm>
            <a:off x="1477355" y="180660"/>
            <a:ext cx="5884036" cy="57964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fr-BE" sz="1600" b="1" dirty="0" smtClean="0">
                <a:latin typeface="+mn-lt"/>
              </a:rPr>
              <a:t>AANVRAAGBON VOOR BESTELLING AFNAMEMATERIAAL:</a:t>
            </a:r>
            <a:r>
              <a:rPr lang="fr-BE" sz="2000" b="1" dirty="0" smtClean="0">
                <a:latin typeface="+mn-lt"/>
              </a:rPr>
              <a:t> </a:t>
            </a:r>
          </a:p>
          <a:p>
            <a:pPr marL="12700">
              <a:spcBef>
                <a:spcPts val="100"/>
              </a:spcBef>
            </a:pPr>
            <a:r>
              <a:rPr lang="fr-BE" sz="1600" dirty="0" smtClean="0">
                <a:latin typeface="+mn-lt"/>
              </a:rPr>
              <a:t>EXTERNE ARTSEN</a:t>
            </a:r>
            <a:endParaRPr lang="fr-BE" sz="2000" dirty="0">
              <a:latin typeface="+mn-lt"/>
            </a:endParaRPr>
          </a:p>
        </p:txBody>
      </p:sp>
      <p:pic>
        <p:nvPicPr>
          <p:cNvPr id="58" name="Afbeelding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5" y="19636"/>
            <a:ext cx="1175205" cy="1175205"/>
          </a:xfrm>
          <a:prstGeom prst="rect">
            <a:avLst/>
          </a:prstGeom>
        </p:spPr>
      </p:pic>
      <p:sp>
        <p:nvSpPr>
          <p:cNvPr id="67" name="object 4"/>
          <p:cNvSpPr/>
          <p:nvPr/>
        </p:nvSpPr>
        <p:spPr>
          <a:xfrm>
            <a:off x="7489435" y="0"/>
            <a:ext cx="70874" cy="10692073"/>
          </a:xfrm>
          <a:custGeom>
            <a:avLst/>
            <a:gdLst/>
            <a:ahLst/>
            <a:cxnLst/>
            <a:rect l="l" t="t" r="r" b="b"/>
            <a:pathLst>
              <a:path w="141604" h="7606030">
                <a:moveTo>
                  <a:pt x="0" y="7605960"/>
                </a:moveTo>
                <a:lnTo>
                  <a:pt x="141439" y="7605960"/>
                </a:lnTo>
                <a:lnTo>
                  <a:pt x="141439" y="0"/>
                </a:lnTo>
                <a:lnTo>
                  <a:pt x="0" y="0"/>
                </a:lnTo>
                <a:lnTo>
                  <a:pt x="0" y="7605960"/>
                </a:lnTo>
                <a:close/>
              </a:path>
            </a:pathLst>
          </a:cu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22"/>
          <p:cNvSpPr txBox="1"/>
          <p:nvPr/>
        </p:nvSpPr>
        <p:spPr>
          <a:xfrm>
            <a:off x="220130" y="1922366"/>
            <a:ext cx="7038570" cy="166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2700" rIns="0" bIns="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BE" sz="950" dirty="0" err="1" smtClean="0"/>
              <a:t>Voor</a:t>
            </a:r>
            <a:r>
              <a:rPr lang="fr-BE" sz="950" dirty="0" smtClean="0"/>
              <a:t> </a:t>
            </a:r>
            <a:r>
              <a:rPr lang="fr-BE" sz="950" dirty="0" err="1" smtClean="0"/>
              <a:t>meer</a:t>
            </a:r>
            <a:r>
              <a:rPr lang="fr-BE" sz="950" dirty="0" smtClean="0"/>
              <a:t> </a:t>
            </a:r>
            <a:r>
              <a:rPr lang="fr-BE" sz="950" dirty="0" err="1" smtClean="0"/>
              <a:t>informatie</a:t>
            </a:r>
            <a:r>
              <a:rPr lang="fr-BE" sz="950" dirty="0" smtClean="0"/>
              <a:t> </a:t>
            </a:r>
            <a:r>
              <a:rPr lang="fr-BE" sz="950" dirty="0" err="1" smtClean="0"/>
              <a:t>betreffende</a:t>
            </a:r>
            <a:r>
              <a:rPr lang="fr-BE" sz="950" dirty="0" smtClean="0"/>
              <a:t> de </a:t>
            </a:r>
            <a:r>
              <a:rPr lang="fr-BE" sz="950" dirty="0" err="1" smtClean="0"/>
              <a:t>afname</a:t>
            </a:r>
            <a:r>
              <a:rPr lang="fr-BE" sz="950" dirty="0" smtClean="0"/>
              <a:t> : </a:t>
            </a:r>
            <a:r>
              <a:rPr lang="fr-BE" sz="950" dirty="0" err="1" smtClean="0"/>
              <a:t>zie</a:t>
            </a:r>
            <a:r>
              <a:rPr lang="fr-BE" sz="950" dirty="0" smtClean="0"/>
              <a:t> </a:t>
            </a:r>
            <a:r>
              <a:rPr lang="fr-BE" sz="950" dirty="0" err="1" smtClean="0"/>
              <a:t>labogids</a:t>
            </a:r>
            <a:r>
              <a:rPr lang="fr-BE" sz="950" dirty="0" smtClean="0"/>
              <a:t> met de </a:t>
            </a:r>
            <a:r>
              <a:rPr lang="fr-BE" sz="950" u="sng" dirty="0" err="1" smtClean="0"/>
              <a:t>afnamegids</a:t>
            </a:r>
            <a:r>
              <a:rPr lang="fr-BE" sz="950" u="sng" dirty="0" smtClean="0"/>
              <a:t> </a:t>
            </a:r>
            <a:r>
              <a:rPr lang="fr-BE" sz="950" dirty="0"/>
              <a:t>(</a:t>
            </a:r>
            <a:r>
              <a:rPr lang="fr-BE" sz="1000" dirty="0">
                <a:hlinkClick r:id="rId4"/>
              </a:rPr>
              <a:t>https://</a:t>
            </a:r>
            <a:r>
              <a:rPr lang="fr-BE" sz="1000" dirty="0" smtClean="0">
                <a:hlinkClick r:id="rId4"/>
              </a:rPr>
              <a:t>www.cliniquesdeleurope.be/nl/labo-compendium</a:t>
            </a:r>
            <a:r>
              <a:rPr lang="nl-NL" sz="1000" dirty="0"/>
              <a:t>)</a:t>
            </a:r>
            <a:endParaRPr lang="nl-NL" sz="950" dirty="0"/>
          </a:p>
        </p:txBody>
      </p:sp>
      <p:sp>
        <p:nvSpPr>
          <p:cNvPr id="64" name="Rechthoek 63"/>
          <p:cNvSpPr/>
          <p:nvPr/>
        </p:nvSpPr>
        <p:spPr>
          <a:xfrm>
            <a:off x="3627560" y="4630210"/>
            <a:ext cx="553904" cy="245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600" u="sng" dirty="0">
              <a:solidFill>
                <a:schemeClr val="tx1"/>
              </a:solidFill>
            </a:endParaRPr>
          </a:p>
        </p:txBody>
      </p:sp>
      <p:sp>
        <p:nvSpPr>
          <p:cNvPr id="85" name="Rechthoek 84"/>
          <p:cNvSpPr/>
          <p:nvPr/>
        </p:nvSpPr>
        <p:spPr>
          <a:xfrm>
            <a:off x="2262726" y="5101103"/>
            <a:ext cx="553904" cy="245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600" u="sng" dirty="0">
              <a:solidFill>
                <a:schemeClr val="tx1"/>
              </a:solidFill>
            </a:endParaRPr>
          </a:p>
        </p:txBody>
      </p:sp>
      <p:graphicFrame>
        <p:nvGraphicFramePr>
          <p:cNvPr id="117" name="Tabel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754581"/>
              </p:ext>
            </p:extLst>
          </p:nvPr>
        </p:nvGraphicFramePr>
        <p:xfrm>
          <a:off x="220130" y="2305567"/>
          <a:ext cx="7038570" cy="225424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53307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  <a:gridCol w="2675152">
                  <a:extLst>
                    <a:ext uri="{9D8B030D-6E8A-4147-A177-3AD203B41FA5}">
                      <a16:colId xmlns:a16="http://schemas.microsoft.com/office/drawing/2014/main" val="1981669"/>
                    </a:ext>
                  </a:extLst>
                </a:gridCol>
                <a:gridCol w="2410111">
                  <a:extLst>
                    <a:ext uri="{9D8B030D-6E8A-4147-A177-3AD203B41FA5}">
                      <a16:colId xmlns:a16="http://schemas.microsoft.com/office/drawing/2014/main" val="2604328697"/>
                    </a:ext>
                  </a:extLst>
                </a:gridCol>
              </a:tblGrid>
              <a:tr h="2486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Bloed</a:t>
                      </a:r>
                      <a:r>
                        <a:rPr lang="fr-BE" sz="1200" b="1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tubes</a:t>
                      </a:r>
                      <a:endParaRPr lang="fr-BE" sz="12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2486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BE" sz="1200" b="1" i="0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Pediatrische</a:t>
                      </a:r>
                      <a:r>
                        <a:rPr lang="fr-BE" sz="12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tubes ? JA </a:t>
                      </a:r>
                      <a:r>
                        <a:rPr lang="fr-BE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– </a:t>
                      </a:r>
                      <a:r>
                        <a:rPr lang="fr-BE" sz="12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NEEN </a:t>
                      </a:r>
                      <a:endParaRPr lang="fr-BE" sz="12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840262"/>
                  </a:ext>
                </a:extLst>
              </a:tr>
              <a:tr h="248668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Hoeveelheid</a:t>
                      </a:r>
                      <a:endParaRPr lang="nl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kleurcode</a:t>
                      </a:r>
                      <a:endParaRPr lang="nl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Gebruik</a:t>
                      </a:r>
                      <a:endParaRPr lang="fr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6841"/>
                  </a:ext>
                </a:extLst>
              </a:tr>
              <a:tr h="240441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Paars (per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tubes)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Hematologie</a:t>
                      </a:r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fr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genetische</a:t>
                      </a:r>
                      <a:r>
                        <a:rPr lang="fr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analyses</a:t>
                      </a:r>
                      <a:endParaRPr lang="fr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4135093216"/>
                  </a:ext>
                </a:extLst>
              </a:tr>
              <a:tr h="263809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Blauw (per</a:t>
                      </a:r>
                      <a:r>
                        <a:rPr lang="nl-BE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tubes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Bloedstolling</a:t>
                      </a:r>
                      <a:r>
                        <a:rPr lang="fr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fr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trombofilie</a:t>
                      </a:r>
                      <a:r>
                        <a:rPr lang="fr-B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bilan </a:t>
                      </a:r>
                      <a:endParaRPr lang="fr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382987409"/>
                  </a:ext>
                </a:extLst>
              </a:tr>
              <a:tr h="257991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Rood (per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tubes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Chemie</a:t>
                      </a:r>
                      <a:r>
                        <a:rPr lang="fr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fr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serologie</a:t>
                      </a:r>
                      <a:endParaRPr lang="fr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698071514"/>
                  </a:ext>
                </a:extLst>
              </a:tr>
              <a:tr h="248668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Grijs (per </a:t>
                      </a:r>
                      <a:r>
                        <a:rPr lang="nl-BE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tubes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Glycemie</a:t>
                      </a:r>
                      <a:r>
                        <a:rPr lang="fr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fr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3803384794"/>
                  </a:ext>
                </a:extLst>
              </a:tr>
              <a:tr h="248668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Donker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blauw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(per </a:t>
                      </a:r>
                      <a:r>
                        <a:rPr lang="nl-BE" sz="9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tubes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Spoor</a:t>
                      </a:r>
                      <a:r>
                        <a:rPr lang="fr-BE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elementen</a:t>
                      </a:r>
                      <a:r>
                        <a:rPr lang="fr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fr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813382235"/>
                  </a:ext>
                </a:extLst>
              </a:tr>
              <a:tr h="248668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NIPT tube (per </a:t>
                      </a:r>
                      <a:r>
                        <a:rPr lang="nl-BE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nl-BE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tubes)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NIPT test</a:t>
                      </a:r>
                      <a:endParaRPr lang="fr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0299116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1331A7C-FD04-490F-A0DE-41DD89074B60}"/>
              </a:ext>
            </a:extLst>
          </p:cNvPr>
          <p:cNvSpPr/>
          <p:nvPr/>
        </p:nvSpPr>
        <p:spPr>
          <a:xfrm>
            <a:off x="1182120" y="78248"/>
            <a:ext cx="6274941" cy="7416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47DE581-26D8-46D2-B035-FCCB39BBCF46}"/>
              </a:ext>
            </a:extLst>
          </p:cNvPr>
          <p:cNvSpPr/>
          <p:nvPr/>
        </p:nvSpPr>
        <p:spPr>
          <a:xfrm>
            <a:off x="1182120" y="873391"/>
            <a:ext cx="6274941" cy="23542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000" dirty="0" err="1" smtClean="0">
                <a:solidFill>
                  <a:srgbClr val="FF0000"/>
                </a:solidFill>
              </a:rPr>
              <a:t>Gelieve</a:t>
            </a:r>
            <a:r>
              <a:rPr lang="fr-BE" sz="1000" dirty="0" smtClean="0">
                <a:solidFill>
                  <a:srgbClr val="FF0000"/>
                </a:solidFill>
              </a:rPr>
              <a:t> het </a:t>
            </a:r>
            <a:r>
              <a:rPr lang="fr-BE" sz="1000" dirty="0" err="1" smtClean="0">
                <a:solidFill>
                  <a:srgbClr val="FF0000"/>
                </a:solidFill>
              </a:rPr>
              <a:t>formulier</a:t>
            </a:r>
            <a:r>
              <a:rPr lang="fr-BE" sz="1000" dirty="0" smtClean="0">
                <a:solidFill>
                  <a:srgbClr val="FF0000"/>
                </a:solidFill>
              </a:rPr>
              <a:t> per email op te </a:t>
            </a:r>
            <a:r>
              <a:rPr lang="fr-BE" sz="1000" dirty="0" err="1" smtClean="0">
                <a:solidFill>
                  <a:srgbClr val="FF0000"/>
                </a:solidFill>
              </a:rPr>
              <a:t>sturen</a:t>
            </a:r>
            <a:r>
              <a:rPr lang="fr-BE" sz="1000" dirty="0" smtClean="0">
                <a:solidFill>
                  <a:srgbClr val="FF0000"/>
                </a:solidFill>
              </a:rPr>
              <a:t> </a:t>
            </a:r>
            <a:r>
              <a:rPr lang="fr-BE" sz="1000" dirty="0" err="1" smtClean="0">
                <a:solidFill>
                  <a:srgbClr val="FF0000"/>
                </a:solidFill>
              </a:rPr>
              <a:t>naar</a:t>
            </a:r>
            <a:r>
              <a:rPr lang="fr-BE" sz="1000" dirty="0" smtClean="0">
                <a:solidFill>
                  <a:srgbClr val="FF0000"/>
                </a:solidFill>
              </a:rPr>
              <a:t> </a:t>
            </a:r>
            <a:r>
              <a:rPr lang="fr-BE" sz="1000" dirty="0" smtClean="0">
                <a:solidFill>
                  <a:srgbClr val="FF0000"/>
                </a:solidFill>
                <a:hlinkClick r:id="rId5"/>
              </a:rPr>
              <a:t>labosecr.se@europehospitals.be</a:t>
            </a:r>
            <a:r>
              <a:rPr lang="fr-BE" sz="1000" dirty="0" smtClean="0">
                <a:solidFill>
                  <a:srgbClr val="FF0000"/>
                </a:solidFill>
              </a:rPr>
              <a:t> of om in </a:t>
            </a:r>
            <a:r>
              <a:rPr lang="fr-BE" sz="1000" dirty="0" err="1" smtClean="0">
                <a:solidFill>
                  <a:srgbClr val="FF0000"/>
                </a:solidFill>
              </a:rPr>
              <a:t>uw</a:t>
            </a:r>
            <a:r>
              <a:rPr lang="fr-BE" sz="1000" dirty="0" smtClean="0">
                <a:solidFill>
                  <a:srgbClr val="FF0000"/>
                </a:solidFill>
              </a:rPr>
              <a:t> </a:t>
            </a:r>
            <a:r>
              <a:rPr lang="fr-BE" sz="1000" dirty="0" err="1" smtClean="0">
                <a:solidFill>
                  <a:srgbClr val="FF0000"/>
                </a:solidFill>
              </a:rPr>
              <a:t>brievenbus</a:t>
            </a:r>
            <a:r>
              <a:rPr lang="fr-BE" sz="1000" dirty="0" smtClean="0">
                <a:solidFill>
                  <a:srgbClr val="FF0000"/>
                </a:solidFill>
              </a:rPr>
              <a:t> te </a:t>
            </a:r>
            <a:r>
              <a:rPr lang="fr-BE" sz="1000" dirty="0" err="1" smtClean="0">
                <a:solidFill>
                  <a:srgbClr val="FF0000"/>
                </a:solidFill>
              </a:rPr>
              <a:t>plaatsen</a:t>
            </a:r>
            <a:r>
              <a:rPr lang="fr-BE" sz="1000" dirty="0" smtClean="0">
                <a:solidFill>
                  <a:srgbClr val="FF0000"/>
                </a:solidFill>
              </a:rPr>
              <a:t> </a:t>
            </a:r>
            <a:endParaRPr lang="fr-BE" sz="1000" dirty="0">
              <a:solidFill>
                <a:srgbClr val="FF0000"/>
              </a:solidFill>
            </a:endParaRP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0B414485-9B9D-4890-A439-8AB262BAC1DD}"/>
              </a:ext>
            </a:extLst>
          </p:cNvPr>
          <p:cNvSpPr txBox="1"/>
          <p:nvPr/>
        </p:nvSpPr>
        <p:spPr>
          <a:xfrm>
            <a:off x="98720" y="1366516"/>
            <a:ext cx="6730541" cy="549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Bestelling</a:t>
            </a:r>
            <a:r>
              <a:rPr lang="fr-BE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voor</a:t>
            </a:r>
            <a:r>
              <a:rPr lang="fr-BE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Dokter</a:t>
            </a:r>
            <a:r>
              <a:rPr lang="fr-BE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.............................................................</a:t>
            </a:r>
            <a:endParaRPr lang="fr-BE" sz="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Secretariaat/Contact </a:t>
            </a:r>
            <a:r>
              <a:rPr lang="fr-BE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.........................................................................        </a:t>
            </a:r>
            <a:r>
              <a:rPr lang="fr-BE" sz="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Datum</a:t>
            </a:r>
            <a:r>
              <a:rPr lang="fr-BE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fr-BE" sz="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uur</a:t>
            </a:r>
            <a:r>
              <a:rPr lang="fr-BE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: ...........................</a:t>
            </a:r>
          </a:p>
        </p:txBody>
      </p:sp>
      <p:graphicFrame>
        <p:nvGraphicFramePr>
          <p:cNvPr id="83" name="Tabel 71">
            <a:extLst>
              <a:ext uri="{FF2B5EF4-FFF2-40B4-BE49-F238E27FC236}">
                <a16:creationId xmlns:a16="http://schemas.microsoft.com/office/drawing/2014/main" id="{D7C439EF-A1A3-4AAB-94C2-60D2539D1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05220"/>
              </p:ext>
            </p:extLst>
          </p:nvPr>
        </p:nvGraphicFramePr>
        <p:xfrm>
          <a:off x="241800" y="4744748"/>
          <a:ext cx="7038570" cy="27392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1936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981669"/>
                    </a:ext>
                  </a:extLst>
                </a:gridCol>
                <a:gridCol w="2400330">
                  <a:extLst>
                    <a:ext uri="{9D8B030D-6E8A-4147-A177-3AD203B41FA5}">
                      <a16:colId xmlns:a16="http://schemas.microsoft.com/office/drawing/2014/main" val="2604328697"/>
                    </a:ext>
                  </a:extLst>
                </a:gridCol>
              </a:tblGrid>
              <a:tr h="19182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nl-BE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BE" sz="1100" b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Afnamemateriaal</a:t>
                      </a:r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r>
                        <a:rPr lang="fr-BE" sz="800" b="0" u="none" strike="noStrike" baseline="30000" dirty="0">
                          <a:solidFill>
                            <a:srgbClr val="000000"/>
                          </a:solidFill>
                          <a:effectLst/>
                        </a:rPr>
                        <a:t>er</a:t>
                      </a:r>
                      <a:r>
                        <a:rPr lang="fr-BE" sz="8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mesure </a:t>
                      </a:r>
                      <a:r>
                        <a:rPr lang="fr-BE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:</a:t>
                      </a:r>
                      <a:r>
                        <a:rPr lang="fr-BE" sz="8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fr-BE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…………………………………....</a:t>
                      </a:r>
                      <a:endParaRPr lang="fr-BE" sz="8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245564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Hoeveelheid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Materiaal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Verpakking</a:t>
                      </a:r>
                      <a:r>
                        <a:rPr lang="fr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fr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66841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Groene naalden 21G 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(= 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normaal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100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5093216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Groene butterfly 21G 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(= 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normaal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100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2987409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Blauwe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utterfly 23G 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(= 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fijn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100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8071514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Naaldhouder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100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3384794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Ronde pleisters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500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3382235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Alcoholdoekjes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100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9001943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Plastiek zakjes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100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3178975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Gele vuilbak 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(naaldc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ontainer) 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fr-BE" sz="9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stuk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8836620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Gele vuilbak </a:t>
                      </a:r>
                      <a:endParaRPr lang="nl-BE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fr-BE" sz="9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stuk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0880665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Aanvraagbonnen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algemeen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fr-BE" sz="9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blok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577817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Aanvraagbonnen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microbiologie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fr-BE" sz="9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blok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7587494"/>
                  </a:ext>
                </a:extLst>
              </a:tr>
              <a:tr h="191823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NITRILE 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(latex free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handschoenen: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 – M – L 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9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fr-BE" sz="9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doos</a:t>
                      </a:r>
                      <a:endParaRPr lang="fr-BE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2232049"/>
                  </a:ext>
                </a:extLst>
              </a:tr>
            </a:tbl>
          </a:graphicData>
        </a:graphic>
      </p:graphicFrame>
      <p:graphicFrame>
        <p:nvGraphicFramePr>
          <p:cNvPr id="88" name="Tabel 71">
            <a:extLst>
              <a:ext uri="{FF2B5EF4-FFF2-40B4-BE49-F238E27FC236}">
                <a16:creationId xmlns:a16="http://schemas.microsoft.com/office/drawing/2014/main" id="{E92D6FF6-1F4D-4034-81D0-0C6FA2DAA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654874"/>
              </p:ext>
            </p:extLst>
          </p:nvPr>
        </p:nvGraphicFramePr>
        <p:xfrm>
          <a:off x="4215996" y="7579729"/>
          <a:ext cx="2972962" cy="1853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4121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  <a:gridCol w="1718841">
                  <a:extLst>
                    <a:ext uri="{9D8B030D-6E8A-4147-A177-3AD203B41FA5}">
                      <a16:colId xmlns:a16="http://schemas.microsoft.com/office/drawing/2014/main" val="1981669"/>
                    </a:ext>
                  </a:extLst>
                </a:gridCol>
              </a:tblGrid>
              <a:tr h="1203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100" b="1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Urine </a:t>
                      </a:r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241200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Hoeveelheid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Materiaal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66841"/>
                  </a:ext>
                </a:extLst>
              </a:tr>
              <a:tr h="273465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Urine potje</a:t>
                      </a:r>
                      <a:endParaRPr lang="nl-BE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4135093216"/>
                  </a:ext>
                </a:extLst>
              </a:tr>
              <a:tr h="826344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nl-BE" sz="9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urinekit: </a:t>
                      </a:r>
                      <a:endParaRPr lang="nl-BE" sz="9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x 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beige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sediment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x 100 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olijfgroen: cultuur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x 100 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transferbuisje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382987409"/>
                  </a:ext>
                </a:extLst>
              </a:tr>
              <a:tr h="126274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Urinebidon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24h (</a:t>
                      </a:r>
                      <a:r>
                        <a:rPr lang="nl-BE" sz="9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bruin</a:t>
                      </a:r>
                      <a:r>
                        <a:rPr lang="nl-B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698071514"/>
                  </a:ext>
                </a:extLst>
              </a:tr>
              <a:tr h="193861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Urinebidon</a:t>
                      </a:r>
                      <a:r>
                        <a:rPr lang="nl-BE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24h aangezuurd (</a:t>
                      </a:r>
                      <a:r>
                        <a:rPr lang="nl-BE" sz="9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groen</a:t>
                      </a:r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3803384794"/>
                  </a:ext>
                </a:extLst>
              </a:tr>
            </a:tbl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F946D755-A493-4437-B1B6-49B95740B7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0361" y="3065275"/>
            <a:ext cx="169342" cy="19293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AA754C1D-18F9-4AC1-BF0B-C8392C014C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1845" y="3321579"/>
            <a:ext cx="176767" cy="189043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219BD073-044F-48B6-B785-59D06FE36F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33129" y="3825690"/>
            <a:ext cx="212926" cy="22018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A9E025A-8F3F-4142-8EA6-4B597FCDE5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2650361" y="4082659"/>
            <a:ext cx="195966" cy="220186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6AC75D61-2E5F-45ED-9EB1-E9826B3A2A9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2667603" y="3571816"/>
            <a:ext cx="149328" cy="189043"/>
          </a:xfrm>
          <a:prstGeom prst="rect">
            <a:avLst/>
          </a:prstGeom>
        </p:spPr>
      </p:pic>
      <p:graphicFrame>
        <p:nvGraphicFramePr>
          <p:cNvPr id="98" name="Tabel 71">
            <a:extLst>
              <a:ext uri="{FF2B5EF4-FFF2-40B4-BE49-F238E27FC236}">
                <a16:creationId xmlns:a16="http://schemas.microsoft.com/office/drawing/2014/main" id="{3E900AE2-279F-47C5-B3EC-FC70A7A08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660293"/>
              </p:ext>
            </p:extLst>
          </p:nvPr>
        </p:nvGraphicFramePr>
        <p:xfrm>
          <a:off x="4215996" y="9483206"/>
          <a:ext cx="2998064" cy="115707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98064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</a:tblGrid>
              <a:tr h="161978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100" b="1" u="none" strike="noStrike" dirty="0" err="1" smtClean="0">
                          <a:solidFill>
                            <a:srgbClr val="000000"/>
                          </a:solidFill>
                          <a:effectLst/>
                        </a:rPr>
                        <a:t>Andere</a:t>
                      </a:r>
                      <a:r>
                        <a:rPr lang="fr-BE" sz="1100" b="1" u="none" strike="noStrike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fr-BE" sz="1100" b="1" u="none" strike="noStrike" baseline="0" dirty="0" err="1" smtClean="0">
                          <a:solidFill>
                            <a:srgbClr val="000000"/>
                          </a:solidFill>
                          <a:effectLst/>
                        </a:rPr>
                        <a:t>aanvragen</a:t>
                      </a:r>
                      <a:r>
                        <a:rPr lang="fr-BE" sz="1100" b="1" u="none" strike="noStrike" baseline="0" dirty="0" smtClean="0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982408">
                <a:tc>
                  <a:txBody>
                    <a:bodyPr/>
                    <a:lstStyle/>
                    <a:p>
                      <a:pPr algn="ctr" fontAlgn="ctr"/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505960"/>
                  </a:ext>
                </a:extLst>
              </a:tr>
            </a:tbl>
          </a:graphicData>
        </a:graphic>
      </p:graphicFrame>
      <p:graphicFrame>
        <p:nvGraphicFramePr>
          <p:cNvPr id="26" name="Tabel 71">
            <a:extLst>
              <a:ext uri="{FF2B5EF4-FFF2-40B4-BE49-F238E27FC236}">
                <a16:creationId xmlns:a16="http://schemas.microsoft.com/office/drawing/2014/main" id="{41706249-30EA-480C-BD57-B9C04561E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004166"/>
              </p:ext>
            </p:extLst>
          </p:nvPr>
        </p:nvGraphicFramePr>
        <p:xfrm>
          <a:off x="231813" y="7579729"/>
          <a:ext cx="3741805" cy="28592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8125">
                  <a:extLst>
                    <a:ext uri="{9D8B030D-6E8A-4147-A177-3AD203B41FA5}">
                      <a16:colId xmlns:a16="http://schemas.microsoft.com/office/drawing/2014/main" val="369621745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948747920"/>
                    </a:ext>
                  </a:extLst>
                </a:gridCol>
                <a:gridCol w="2643640">
                  <a:extLst>
                    <a:ext uri="{9D8B030D-6E8A-4147-A177-3AD203B41FA5}">
                      <a16:colId xmlns:a16="http://schemas.microsoft.com/office/drawing/2014/main" val="1981669"/>
                    </a:ext>
                  </a:extLst>
                </a:gridCol>
              </a:tblGrid>
              <a:tr h="16377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BE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Microbiologie</a:t>
                      </a:r>
                      <a:endParaRPr lang="fr-BE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225194196"/>
                  </a:ext>
                </a:extLst>
              </a:tr>
              <a:tr h="239655"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Hoeveelheid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Materiaal</a:t>
                      </a:r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66841"/>
                  </a:ext>
                </a:extLst>
              </a:tr>
              <a:tr h="506729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ROZE wisser (= normaal)</a:t>
                      </a:r>
                      <a:endParaRPr lang="nl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Keelwisser (KNO), wondwisser, vaginale wisser 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cultuur 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+ PCR </a:t>
                      </a:r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Chlamydia/</a:t>
                      </a:r>
                      <a:r>
                        <a:rPr lang="nl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Gono</a:t>
                      </a:r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4135093216"/>
                  </a:ext>
                </a:extLst>
              </a:tr>
              <a:tr h="506729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ORANJE wisser (=</a:t>
                      </a:r>
                      <a:r>
                        <a:rPr lang="nl-B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</a:t>
                      </a:r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ijn</a:t>
                      </a:r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Nasofaryngeale</a:t>
                      </a:r>
                      <a:r>
                        <a:rPr lang="nl-B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wisser</a:t>
                      </a:r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: PCR respiratoire virussen (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COVID, RSV, Influenza), </a:t>
                      </a:r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urethrale wisser, middenoor wisser 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382987409"/>
                  </a:ext>
                </a:extLst>
              </a:tr>
              <a:tr h="417500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Screeningkit </a:t>
                      </a:r>
                      <a:r>
                        <a:rPr lang="nl-B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STREPTO B</a:t>
                      </a:r>
                    </a:p>
                    <a:p>
                      <a:pPr algn="ctr" fontAlgn="ctr"/>
                      <a:r>
                        <a:rPr lang="nl-BE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Vaginorectale</a:t>
                      </a:r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wisser 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698071514"/>
                  </a:ext>
                </a:extLst>
              </a:tr>
              <a:tr h="357856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UTM WISSER</a:t>
                      </a:r>
                      <a:endParaRPr lang="nl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Herpes simplex </a:t>
                      </a:r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 (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HSV): </a:t>
                      </a:r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cultuur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3803384794"/>
                  </a:ext>
                </a:extLst>
              </a:tr>
              <a:tr h="357856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STERIEL</a:t>
                      </a:r>
                      <a:r>
                        <a:rPr lang="nl-B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POTJE </a:t>
                      </a:r>
                      <a:endParaRPr lang="nl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nl-B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Exptecto</a:t>
                      </a:r>
                      <a:r>
                        <a:rPr lang="nl-B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nl-B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nagel/haar, diverse vochten, spiraal, biopsie</a:t>
                      </a:r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813382235"/>
                  </a:ext>
                </a:extLst>
              </a:tr>
              <a:tr h="298214">
                <a:tc>
                  <a:txBody>
                    <a:bodyPr/>
                    <a:lstStyle/>
                    <a:p>
                      <a:pPr algn="l" fontAlgn="ctr"/>
                      <a:endParaRPr lang="nl-B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nl-B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STOELGANG POTJE </a:t>
                      </a:r>
                      <a:endParaRPr lang="nl-B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6" marR="7026" marT="7026" marB="0" anchor="ctr"/>
                </a:tc>
                <a:extLst>
                  <a:ext uri="{0D108BD9-81ED-4DB2-BD59-A6C34878D82A}">
                    <a16:rowId xmlns:a16="http://schemas.microsoft.com/office/drawing/2014/main" val="1639001943"/>
                  </a:ext>
                </a:extLst>
              </a:tr>
            </a:tbl>
          </a:graphicData>
        </a:graphic>
      </p:graphicFrame>
      <p:pic>
        <p:nvPicPr>
          <p:cNvPr id="27" name="Picture 3">
            <a:extLst>
              <a:ext uri="{FF2B5EF4-FFF2-40B4-BE49-F238E27FC236}">
                <a16:creationId xmlns:a16="http://schemas.microsoft.com/office/drawing/2014/main" id="{46810044-C7A9-4BFA-BD2C-BF394F2F9F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0524" y="8077014"/>
            <a:ext cx="260528" cy="385249"/>
          </a:xfrm>
          <a:prstGeom prst="rect">
            <a:avLst/>
          </a:prstGeom>
        </p:spPr>
      </p:pic>
      <p:pic>
        <p:nvPicPr>
          <p:cNvPr id="28" name="Picture 4">
            <a:extLst>
              <a:ext uri="{FF2B5EF4-FFF2-40B4-BE49-F238E27FC236}">
                <a16:creationId xmlns:a16="http://schemas.microsoft.com/office/drawing/2014/main" id="{0CCCD91C-74E7-40CD-B97B-D9BFE51BBB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11116" y="8581776"/>
            <a:ext cx="272331" cy="385249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F5368FE5-5307-453E-9A94-A795F3107E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11116" y="9032308"/>
            <a:ext cx="311566" cy="369532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458BE0F9-AD5F-4E75-A7A4-E9FA652DF3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83790" y="9462905"/>
            <a:ext cx="127933" cy="263062"/>
          </a:xfrm>
          <a:prstGeom prst="rect">
            <a:avLst/>
          </a:prstGeom>
        </p:spPr>
      </p:pic>
      <p:pic>
        <p:nvPicPr>
          <p:cNvPr id="31" name="Picture 5">
            <a:extLst>
              <a:ext uri="{FF2B5EF4-FFF2-40B4-BE49-F238E27FC236}">
                <a16:creationId xmlns:a16="http://schemas.microsoft.com/office/drawing/2014/main" id="{C254A4FF-8C83-4AE2-9E1F-19E745F754E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29142" y="9807476"/>
            <a:ext cx="231910" cy="263062"/>
          </a:xfrm>
          <a:prstGeom prst="rect">
            <a:avLst/>
          </a:prstGeom>
        </p:spPr>
      </p:pic>
      <p:pic>
        <p:nvPicPr>
          <p:cNvPr id="32" name="Picture 2">
            <a:extLst>
              <a:ext uri="{FF2B5EF4-FFF2-40B4-BE49-F238E27FC236}">
                <a16:creationId xmlns:a16="http://schemas.microsoft.com/office/drawing/2014/main" id="{AF3EFB13-9AB8-4B40-97CE-BF662493C5C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flipH="1">
            <a:off x="1083790" y="10149352"/>
            <a:ext cx="164788" cy="27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8401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3109</TotalTime>
  <Words>663</Words>
  <Application>Microsoft Office PowerPoint</Application>
  <PresentationFormat>Aangepast</PresentationFormat>
  <Paragraphs>153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CAUCHIE Mathieu</dc:creator>
  <cp:lastModifiedBy>CAUCHIE Mathieu</cp:lastModifiedBy>
  <cp:revision>306</cp:revision>
  <cp:lastPrinted>2018-12-05T15:19:42Z</cp:lastPrinted>
  <dcterms:created xsi:type="dcterms:W3CDTF">2018-12-05T11:59:08Z</dcterms:created>
  <dcterms:modified xsi:type="dcterms:W3CDTF">2023-12-07T14:58:27Z</dcterms:modified>
</cp:coreProperties>
</file>